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BBAC9-DC77-4BE9-BCC7-710843DF5E77}" type="datetimeFigureOut">
              <a:rPr lang="en-SG" smtClean="0"/>
              <a:t>20/9/15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F805C-C38B-448B-86F5-6345D68611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1627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A2EDCEA-0CB3-DA48-9F73-F780BAA943B6}" type="slidenum">
              <a:rPr lang="en-US" sz="1200">
                <a:solidFill>
                  <a:srgbClr val="000000"/>
                </a:solidFill>
              </a:rPr>
              <a:pPr eaLnBrk="1" hangingPunct="1"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03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DE7-CE4D-4847-9C19-C9C129E610DC}" type="datetimeFigureOut">
              <a:rPr lang="en-SG" smtClean="0"/>
              <a:t>20/9/15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8AC8-0E62-4842-B845-1DE38B01BE5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3365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DE7-CE4D-4847-9C19-C9C129E610DC}" type="datetimeFigureOut">
              <a:rPr lang="en-SG" smtClean="0"/>
              <a:t>20/9/15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8AC8-0E62-4842-B845-1DE38B01BE5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4780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DE7-CE4D-4847-9C19-C9C129E610DC}" type="datetimeFigureOut">
              <a:rPr lang="en-SG" smtClean="0"/>
              <a:t>20/9/15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8AC8-0E62-4842-B845-1DE38B01BE5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34600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83608D9-E17D-EF41-B855-0F776DCE4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88439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BE16645-8042-E44F-8343-D9B42FFDC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48995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1189A3A-0DC1-7C41-A456-8DF8558F2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3371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BEA7D18-D1E9-844D-9A76-98DC3D89F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11902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E524601-B81A-284C-8D49-5BB266B52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8056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BB98C5F-39FA-514F-B41D-4A35F65A9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02133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F9746B7-792A-3A44-ADFA-C933FA439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05991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D9DDC62-B8DE-0640-BF2B-4B0C5C7B4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8844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DE7-CE4D-4847-9C19-C9C129E610DC}" type="datetimeFigureOut">
              <a:rPr lang="en-SG" smtClean="0"/>
              <a:t>20/9/15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8AC8-0E62-4842-B845-1DE38B01BE5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534211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79015C7-6C60-534C-878F-B7C81A286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20352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A78BBA1-D83C-D143-93CA-CEE604AAD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61295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C0D556E-1B47-E145-B343-9708077C2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0379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DE7-CE4D-4847-9C19-C9C129E610DC}" type="datetimeFigureOut">
              <a:rPr lang="en-SG" smtClean="0"/>
              <a:t>20/9/15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8AC8-0E62-4842-B845-1DE38B01BE5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4584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DE7-CE4D-4847-9C19-C9C129E610DC}" type="datetimeFigureOut">
              <a:rPr lang="en-SG" smtClean="0"/>
              <a:t>20/9/15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8AC8-0E62-4842-B845-1DE38B01BE5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4224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DE7-CE4D-4847-9C19-C9C129E610DC}" type="datetimeFigureOut">
              <a:rPr lang="en-SG" smtClean="0"/>
              <a:t>20/9/15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8AC8-0E62-4842-B845-1DE38B01BE5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6801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DE7-CE4D-4847-9C19-C9C129E610DC}" type="datetimeFigureOut">
              <a:rPr lang="en-SG" smtClean="0"/>
              <a:t>20/9/15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8AC8-0E62-4842-B845-1DE38B01BE5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0595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DE7-CE4D-4847-9C19-C9C129E610DC}" type="datetimeFigureOut">
              <a:rPr lang="en-SG" smtClean="0"/>
              <a:t>20/9/15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8AC8-0E62-4842-B845-1DE38B01BE5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8552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DE7-CE4D-4847-9C19-C9C129E610DC}" type="datetimeFigureOut">
              <a:rPr lang="en-SG" smtClean="0"/>
              <a:t>20/9/15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8AC8-0E62-4842-B845-1DE38B01BE5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3177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DE7-CE4D-4847-9C19-C9C129E610DC}" type="datetimeFigureOut">
              <a:rPr lang="en-SG" smtClean="0"/>
              <a:t>20/9/15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8AC8-0E62-4842-B845-1DE38B01BE5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885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07DE7-CE4D-4847-9C19-C9C129E610DC}" type="datetimeFigureOut">
              <a:rPr lang="en-SG" smtClean="0"/>
              <a:t>20/9/15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8AC8-0E62-4842-B845-1DE38B01BE5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50442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2973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-112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973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-112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973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-112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973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-112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708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709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710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2973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2973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974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2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2974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2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2974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F442D0-A11F-2640-8129-5D1BEF7A3C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3068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0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Genev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Geneva" charset="-128"/>
          <a:cs typeface="Genev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Geneva" charset="-128"/>
          <a:cs typeface="Genev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-111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-111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-111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-111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microsoft.com/office/2007/relationships/hdphoto" Target="../media/hdphoto4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84976" cy="6624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340768"/>
            <a:ext cx="8784976" cy="194421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True Family Members of 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Jesus</a:t>
            </a:r>
            <a:b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Mark 3:20-35</a:t>
            </a:r>
            <a:endParaRPr lang="en-SG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SG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 Tam </a:t>
            </a:r>
            <a:endParaRPr lang="en-SG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000514"/>
          </a:solidFill>
          <a:ln w="9525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514">
                <a:alpha val="74998"/>
              </a:srgbClr>
            </a:outerShdw>
          </a:effectLst>
        </p:spPr>
        <p:txBody>
          <a:bodyPr/>
          <a:lstStyle/>
          <a:p>
            <a:pPr algn="ctr"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0000"/>
              <a:buFont typeface="Wingdings" charset="0"/>
              <a:buNone/>
              <a:defRPr/>
            </a:pP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Preached for Dr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. Rick Griffith, Singapore Bible College</a:t>
            </a:r>
            <a:b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www.biblestudydownloads.com</a:t>
            </a:r>
          </a:p>
        </p:txBody>
      </p:sp>
    </p:spTree>
    <p:extLst>
      <p:ext uri="{BB962C8B-B14F-4D97-AF65-F5344CB8AC3E}">
        <p14:creationId xmlns:p14="http://schemas.microsoft.com/office/powerpoint/2010/main" val="328567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617220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NT Sermons link </a:t>
            </a:r>
            <a:r>
              <a:rPr lang="en-US" sz="2800" b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at biblestudydownloads.com</a:t>
            </a:r>
            <a:endParaRPr lang="en-US" sz="1050" b="1" dirty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99330" name="Picture 1" descr="BSD logo 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4" t="9731" r="1733" b="3699"/>
          <a:stretch>
            <a:fillRect/>
          </a:stretch>
        </p:blipFill>
        <p:spPr bwMode="auto">
          <a:xfrm>
            <a:off x="668338" y="288925"/>
            <a:ext cx="786447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1" name="Rectangle 1026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457200" eaLnBrk="1" hangingPunct="1"/>
            <a:r>
              <a:rPr lang="en-US" sz="3200" b="1" dirty="0">
                <a:solidFill>
                  <a:srgbClr val="FFFFFF"/>
                </a:solidFill>
                <a:latin typeface="Arial" charset="0"/>
                <a:cs typeface="Arial" charset="0"/>
              </a:rPr>
              <a:t>Get this </a:t>
            </a:r>
            <a:r>
              <a:rPr lang="en-US" sz="32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presentation and script </a:t>
            </a:r>
            <a:r>
              <a:rPr lang="en-US" sz="3200" b="1" dirty="0">
                <a:solidFill>
                  <a:srgbClr val="FFFFFF"/>
                </a:solidFill>
                <a:latin typeface="Arial" charset="0"/>
                <a:cs typeface="Arial" charset="0"/>
              </a:rPr>
              <a:t>for free!</a:t>
            </a:r>
            <a:endParaRPr lang="en-US" sz="11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7534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568952" cy="6408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188640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Terms and 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conditions 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are always predetermined by the company or the organization.</a:t>
            </a:r>
            <a:b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SG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643033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Jesus set the </a:t>
            </a:r>
            <a:r>
              <a:rPr lang="en-SG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terms </a:t>
            </a:r>
            <a:r>
              <a:rPr lang="en-SG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</a:t>
            </a:r>
            <a:r>
              <a:rPr lang="en-SG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conditions </a:t>
            </a:r>
            <a:r>
              <a:rPr lang="en-SG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those who want to be His </a:t>
            </a:r>
            <a:r>
              <a:rPr lang="en-SG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family members.</a:t>
            </a:r>
          </a:p>
          <a:p>
            <a:endParaRPr lang="en-SG" sz="40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780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05" y="421269"/>
            <a:ext cx="8856984" cy="6120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691" y="1625898"/>
            <a:ext cx="8100392" cy="1584176"/>
          </a:xfrm>
        </p:spPr>
        <p:txBody>
          <a:bodyPr>
            <a:normAutofit/>
          </a:bodyPr>
          <a:lstStyle/>
          <a:p>
            <a:pPr algn="l"/>
            <a:r>
              <a:rPr lang="en-S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Jesus </a:t>
            </a:r>
            <a:r>
              <a:rPr lang="en-S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asked, </a:t>
            </a:r>
            <a:r>
              <a:rPr lang="en-SG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“Who </a:t>
            </a:r>
            <a:r>
              <a:rPr lang="en-SG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are my mother and brothers?”</a:t>
            </a:r>
            <a:r>
              <a:rPr lang="en-S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S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S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404664"/>
            <a:ext cx="820891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“How </a:t>
            </a:r>
            <a:r>
              <a:rPr lang="en-S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can we be </a:t>
            </a:r>
            <a:r>
              <a:rPr lang="en-SG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sure </a:t>
            </a:r>
            <a:r>
              <a:rPr lang="en-S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our </a:t>
            </a:r>
            <a:r>
              <a:rPr lang="en-SG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relationship </a:t>
            </a:r>
            <a:r>
              <a:rPr lang="en-S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 Jesus?”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584" y="2878266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“What are the </a:t>
            </a:r>
            <a:r>
              <a:rPr lang="en-SG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terms </a:t>
            </a:r>
            <a:r>
              <a:rPr lang="en-SG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conditions to be members of Jesus’ </a:t>
            </a:r>
            <a:r>
              <a:rPr lang="en-SG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family</a:t>
            </a:r>
            <a:r>
              <a:rPr lang="en-SG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7584" y="4221088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are the </a:t>
            </a:r>
            <a:r>
              <a:rPr lang="en-SG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en-SG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rue family </a:t>
            </a:r>
            <a:r>
              <a:rPr lang="en-SG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members of Jesus</a:t>
            </a:r>
            <a:r>
              <a:rPr lang="en-S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08379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" y="139047"/>
            <a:ext cx="8712968" cy="6336704"/>
          </a:xfrm>
        </p:spPr>
      </p:pic>
      <p:sp>
        <p:nvSpPr>
          <p:cNvPr id="13" name="Rectangle 12"/>
          <p:cNvSpPr/>
          <p:nvPr/>
        </p:nvSpPr>
        <p:spPr>
          <a:xfrm>
            <a:off x="3314062" y="2420888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Jesus’ Family </a:t>
            </a:r>
            <a:endParaRPr lang="en-SG" dirty="0"/>
          </a:p>
        </p:txBody>
      </p:sp>
      <p:sp>
        <p:nvSpPr>
          <p:cNvPr id="15" name="Rectangle 14"/>
          <p:cNvSpPr/>
          <p:nvPr/>
        </p:nvSpPr>
        <p:spPr>
          <a:xfrm>
            <a:off x="4253628" y="4518850"/>
            <a:ext cx="134644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Scribes</a:t>
            </a:r>
            <a:endParaRPr lang="en-SG" dirty="0"/>
          </a:p>
        </p:txBody>
      </p:sp>
      <p:cxnSp>
        <p:nvCxnSpPr>
          <p:cNvPr id="17" name="Straight Arrow Connector 16"/>
          <p:cNvCxnSpPr>
            <a:stCxn id="15" idx="0"/>
            <a:endCxn id="12" idx="2"/>
          </p:cNvCxnSpPr>
          <p:nvPr/>
        </p:nvCxnSpPr>
        <p:spPr>
          <a:xfrm flipV="1">
            <a:off x="4926852" y="2095948"/>
            <a:ext cx="721340" cy="24229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024012" y="763713"/>
            <a:ext cx="1152128" cy="10112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19" name="Straight Arrow Connector 18"/>
          <p:cNvCxnSpPr>
            <a:stCxn id="13" idx="0"/>
          </p:cNvCxnSpPr>
          <p:nvPr/>
        </p:nvCxnSpPr>
        <p:spPr>
          <a:xfrm flipV="1">
            <a:off x="4070146" y="2095948"/>
            <a:ext cx="1529930" cy="3249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724128" y="908720"/>
            <a:ext cx="1872208" cy="360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Faithful Followers</a:t>
            </a:r>
            <a:endParaRPr lang="en-SG" dirty="0"/>
          </a:p>
        </p:txBody>
      </p:sp>
      <p:sp>
        <p:nvSpPr>
          <p:cNvPr id="10" name="Rectangle 9"/>
          <p:cNvSpPr/>
          <p:nvPr/>
        </p:nvSpPr>
        <p:spPr>
          <a:xfrm>
            <a:off x="3995936" y="900015"/>
            <a:ext cx="132882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12 Disciples </a:t>
            </a:r>
            <a:endParaRPr lang="en-SG" dirty="0"/>
          </a:p>
        </p:txBody>
      </p:sp>
      <p:sp>
        <p:nvSpPr>
          <p:cNvPr id="12" name="Rectangle 11"/>
          <p:cNvSpPr/>
          <p:nvPr/>
        </p:nvSpPr>
        <p:spPr>
          <a:xfrm>
            <a:off x="4636152" y="1591892"/>
            <a:ext cx="2024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Jesus Preaching</a:t>
            </a:r>
            <a:endParaRPr lang="en-SG" dirty="0"/>
          </a:p>
        </p:txBody>
      </p:sp>
      <p:sp>
        <p:nvSpPr>
          <p:cNvPr id="21" name="Freeform 20"/>
          <p:cNvSpPr/>
          <p:nvPr/>
        </p:nvSpPr>
        <p:spPr>
          <a:xfrm>
            <a:off x="3066757" y="751158"/>
            <a:ext cx="4247214" cy="5016596"/>
          </a:xfrm>
          <a:custGeom>
            <a:avLst/>
            <a:gdLst>
              <a:gd name="connsiteX0" fmla="*/ 0 w 4247214"/>
              <a:gd name="connsiteY0" fmla="*/ 5016596 h 5016596"/>
              <a:gd name="connsiteX1" fmla="*/ 4121834 w 4247214"/>
              <a:gd name="connsiteY1" fmla="*/ 388325 h 5016596"/>
              <a:gd name="connsiteX2" fmla="*/ 3263705 w 4247214"/>
              <a:gd name="connsiteY2" fmla="*/ 261716 h 5016596"/>
              <a:gd name="connsiteX3" fmla="*/ 3263705 w 4247214"/>
              <a:gd name="connsiteY3" fmla="*/ 261716 h 501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47214" h="5016596">
                <a:moveTo>
                  <a:pt x="0" y="5016596"/>
                </a:moveTo>
                <a:cubicBezTo>
                  <a:pt x="1788941" y="3098700"/>
                  <a:pt x="3577883" y="1180805"/>
                  <a:pt x="4121834" y="388325"/>
                </a:cubicBezTo>
                <a:cubicBezTo>
                  <a:pt x="4665785" y="-404155"/>
                  <a:pt x="3263705" y="261716"/>
                  <a:pt x="3263705" y="261716"/>
                </a:cubicBezTo>
                <a:lnTo>
                  <a:pt x="3263705" y="261716"/>
                </a:ln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Freeform 21"/>
          <p:cNvSpPr/>
          <p:nvPr/>
        </p:nvSpPr>
        <p:spPr>
          <a:xfrm>
            <a:off x="3066757" y="388490"/>
            <a:ext cx="4927750" cy="4296052"/>
          </a:xfrm>
          <a:custGeom>
            <a:avLst/>
            <a:gdLst>
              <a:gd name="connsiteX0" fmla="*/ 0 w 4927750"/>
              <a:gd name="connsiteY0" fmla="*/ 4296052 h 4296052"/>
              <a:gd name="connsiteX1" fmla="*/ 4825218 w 4927750"/>
              <a:gd name="connsiteY1" fmla="*/ 216421 h 4296052"/>
              <a:gd name="connsiteX2" fmla="*/ 3291840 w 4927750"/>
              <a:gd name="connsiteY2" fmla="*/ 568113 h 4296052"/>
              <a:gd name="connsiteX3" fmla="*/ 3249637 w 4927750"/>
              <a:gd name="connsiteY3" fmla="*/ 610316 h 4296052"/>
              <a:gd name="connsiteX4" fmla="*/ 3277772 w 4927750"/>
              <a:gd name="connsiteY4" fmla="*/ 610316 h 429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27750" h="4296052">
                <a:moveTo>
                  <a:pt x="0" y="4296052"/>
                </a:moveTo>
                <a:cubicBezTo>
                  <a:pt x="2138289" y="2566898"/>
                  <a:pt x="4276578" y="837744"/>
                  <a:pt x="4825218" y="216421"/>
                </a:cubicBezTo>
                <a:cubicBezTo>
                  <a:pt x="5373858" y="-404902"/>
                  <a:pt x="3554437" y="502464"/>
                  <a:pt x="3291840" y="568113"/>
                </a:cubicBezTo>
                <a:cubicBezTo>
                  <a:pt x="3029243" y="633762"/>
                  <a:pt x="3251982" y="603282"/>
                  <a:pt x="3249637" y="610316"/>
                </a:cubicBezTo>
                <a:cubicBezTo>
                  <a:pt x="3247292" y="617350"/>
                  <a:pt x="3268394" y="607971"/>
                  <a:pt x="3277772" y="610316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Freeform 28"/>
          <p:cNvSpPr/>
          <p:nvPr/>
        </p:nvSpPr>
        <p:spPr>
          <a:xfrm>
            <a:off x="3854548" y="322076"/>
            <a:ext cx="2447778" cy="761136"/>
          </a:xfrm>
          <a:custGeom>
            <a:avLst/>
            <a:gdLst>
              <a:gd name="connsiteX0" fmla="*/ 0 w 2447778"/>
              <a:gd name="connsiteY0" fmla="*/ 606392 h 761136"/>
              <a:gd name="connsiteX1" fmla="*/ 1969477 w 2447778"/>
              <a:gd name="connsiteY1" fmla="*/ 1481 h 761136"/>
              <a:gd name="connsiteX2" fmla="*/ 2447778 w 2447778"/>
              <a:gd name="connsiteY2" fmla="*/ 761136 h 761136"/>
              <a:gd name="connsiteX3" fmla="*/ 2447778 w 2447778"/>
              <a:gd name="connsiteY3" fmla="*/ 761136 h 761136"/>
              <a:gd name="connsiteX4" fmla="*/ 2433710 w 2447778"/>
              <a:gd name="connsiteY4" fmla="*/ 718933 h 76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7778" h="761136">
                <a:moveTo>
                  <a:pt x="0" y="606392"/>
                </a:moveTo>
                <a:cubicBezTo>
                  <a:pt x="780757" y="291041"/>
                  <a:pt x="1561514" y="-24310"/>
                  <a:pt x="1969477" y="1481"/>
                </a:cubicBezTo>
                <a:cubicBezTo>
                  <a:pt x="2377440" y="27272"/>
                  <a:pt x="2447778" y="761136"/>
                  <a:pt x="2447778" y="761136"/>
                </a:cubicBezTo>
                <a:lnTo>
                  <a:pt x="2447778" y="761136"/>
                </a:lnTo>
                <a:lnTo>
                  <a:pt x="2433710" y="718933"/>
                </a:ln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Freeform 29"/>
          <p:cNvSpPr/>
          <p:nvPr/>
        </p:nvSpPr>
        <p:spPr>
          <a:xfrm>
            <a:off x="4220308" y="204149"/>
            <a:ext cx="2215754" cy="808725"/>
          </a:xfrm>
          <a:custGeom>
            <a:avLst/>
            <a:gdLst>
              <a:gd name="connsiteX0" fmla="*/ 0 w 2215754"/>
              <a:gd name="connsiteY0" fmla="*/ 91273 h 808725"/>
              <a:gd name="connsiteX1" fmla="*/ 2053883 w 2215754"/>
              <a:gd name="connsiteY1" fmla="*/ 63137 h 808725"/>
              <a:gd name="connsiteX2" fmla="*/ 2082018 w 2215754"/>
              <a:gd name="connsiteY2" fmla="*/ 808725 h 808725"/>
              <a:gd name="connsiteX3" fmla="*/ 2082018 w 2215754"/>
              <a:gd name="connsiteY3" fmla="*/ 808725 h 808725"/>
              <a:gd name="connsiteX4" fmla="*/ 2082018 w 2215754"/>
              <a:gd name="connsiteY4" fmla="*/ 808725 h 80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754" h="808725">
                <a:moveTo>
                  <a:pt x="0" y="91273"/>
                </a:moveTo>
                <a:cubicBezTo>
                  <a:pt x="853440" y="17417"/>
                  <a:pt x="1706880" y="-56438"/>
                  <a:pt x="2053883" y="63137"/>
                </a:cubicBezTo>
                <a:cubicBezTo>
                  <a:pt x="2400886" y="182712"/>
                  <a:pt x="2082018" y="808725"/>
                  <a:pt x="2082018" y="808725"/>
                </a:cubicBezTo>
                <a:lnTo>
                  <a:pt x="2082018" y="808725"/>
                </a:lnTo>
                <a:lnTo>
                  <a:pt x="2082018" y="808725"/>
                </a:ln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660347" y="1269347"/>
            <a:ext cx="987845" cy="3225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724128" y="1269347"/>
            <a:ext cx="936104" cy="3225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76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07132"/>
            <a:ext cx="8568952" cy="1077218"/>
          </a:xfrm>
          <a:noFill/>
        </p:spPr>
        <p:txBody>
          <a:bodyPr wrap="square" rtlCol="0">
            <a:spAutoFit/>
          </a:bodyPr>
          <a:lstStyle/>
          <a:p>
            <a:pPr marL="538163" indent="-538163" algn="l"/>
            <a:r>
              <a:rPr lang="en-US" sz="3200" b="1" dirty="0" smtClean="0">
                <a:latin typeface="Arial"/>
                <a:ea typeface="+mn-ea"/>
                <a:cs typeface="Arial"/>
              </a:rPr>
              <a:t>I.	Christ’s </a:t>
            </a:r>
            <a:r>
              <a:rPr lang="en-US" sz="3200" b="1" dirty="0">
                <a:latin typeface="Arial"/>
                <a:ea typeface="+mn-ea"/>
                <a:cs typeface="Arial"/>
              </a:rPr>
              <a:t>true family members follow him (3:20-21)</a:t>
            </a:r>
            <a:endParaRPr lang="en-SG" sz="3200" b="1" dirty="0">
              <a:latin typeface="Arial"/>
              <a:ea typeface="+mn-ea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3860697"/>
            <a:ext cx="7657180" cy="2160591"/>
          </a:xfrm>
          <a:noFill/>
        </p:spPr>
        <p:txBody>
          <a:bodyPr wrap="square" rtlCol="0">
            <a:spAutoFit/>
          </a:bodyPr>
          <a:lstStyle/>
          <a:p>
            <a:pPr marL="538163" indent="-538163">
              <a:buNone/>
            </a:pPr>
            <a:r>
              <a:rPr lang="en-US" b="1" dirty="0">
                <a:latin typeface="Arial"/>
                <a:cs typeface="Arial"/>
              </a:rPr>
              <a:t>B</a:t>
            </a:r>
            <a:r>
              <a:rPr lang="en-US" b="1" dirty="0">
                <a:latin typeface="Arial"/>
                <a:cs typeface="Arial"/>
              </a:rPr>
              <a:t>. </a:t>
            </a:r>
            <a:r>
              <a:rPr lang="en-US" b="1" dirty="0" smtClean="0">
                <a:latin typeface="Arial"/>
                <a:cs typeface="Arial"/>
              </a:rPr>
              <a:t>False </a:t>
            </a:r>
            <a:r>
              <a:rPr lang="en-US" b="1" dirty="0">
                <a:latin typeface="Arial"/>
                <a:cs typeface="Arial"/>
              </a:rPr>
              <a:t>followers </a:t>
            </a:r>
            <a:r>
              <a:rPr lang="en-US" b="1" dirty="0" smtClean="0">
                <a:latin typeface="Arial"/>
                <a:cs typeface="Arial"/>
              </a:rPr>
              <a:t>do not believe </a:t>
            </a:r>
            <a:r>
              <a:rPr lang="en-US" b="1" dirty="0">
                <a:latin typeface="Arial"/>
                <a:cs typeface="Arial"/>
              </a:rPr>
              <a:t>in </a:t>
            </a:r>
            <a:r>
              <a:rPr lang="en-US" b="1" dirty="0">
                <a:latin typeface="Arial"/>
                <a:cs typeface="Arial"/>
              </a:rPr>
              <a:t>Jesus </a:t>
            </a:r>
            <a:r>
              <a:rPr lang="en-US" b="1" dirty="0">
                <a:latin typeface="Arial"/>
                <a:cs typeface="Arial"/>
              </a:rPr>
              <a:t>though they may be born into </a:t>
            </a:r>
            <a:r>
              <a:rPr lang="en-US" b="1" dirty="0" smtClean="0">
                <a:latin typeface="Arial"/>
                <a:cs typeface="Arial"/>
              </a:rPr>
              <a:t>a Christian </a:t>
            </a:r>
            <a:r>
              <a:rPr lang="en-US" b="1" dirty="0">
                <a:latin typeface="Arial"/>
                <a:cs typeface="Arial"/>
              </a:rPr>
              <a:t>family </a:t>
            </a:r>
            <a:r>
              <a:rPr lang="en-US" b="1" dirty="0" smtClean="0">
                <a:latin typeface="Arial"/>
                <a:cs typeface="Arial"/>
              </a:rPr>
              <a:t>(21).</a:t>
            </a:r>
            <a:endParaRPr lang="en-SG" b="1" dirty="0">
              <a:latin typeface="Arial"/>
              <a:cs typeface="Arial"/>
            </a:endParaRPr>
          </a:p>
          <a:p>
            <a:pPr marL="538163" indent="-538163">
              <a:buNone/>
            </a:pPr>
            <a:endParaRPr lang="en-SG" b="1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-1714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973968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 indent="-538163"/>
            <a:r>
              <a:rPr lang="en-US" sz="3200" b="1" dirty="0" smtClean="0">
                <a:latin typeface="Arial"/>
                <a:cs typeface="Arial"/>
              </a:rPr>
              <a:t>A.	They </a:t>
            </a:r>
            <a:r>
              <a:rPr lang="en-US" sz="3200" b="1" dirty="0">
                <a:latin typeface="Arial"/>
                <a:cs typeface="Arial"/>
              </a:rPr>
              <a:t>listen and </a:t>
            </a:r>
            <a:r>
              <a:rPr lang="en-US" sz="3200" b="1" dirty="0" smtClean="0">
                <a:latin typeface="Arial"/>
                <a:cs typeface="Arial"/>
              </a:rPr>
              <a:t>believe </a:t>
            </a:r>
            <a:r>
              <a:rPr lang="en-US" sz="3200" b="1" dirty="0">
                <a:latin typeface="Arial"/>
                <a:cs typeface="Arial"/>
              </a:rPr>
              <a:t>the works and </a:t>
            </a:r>
            <a:r>
              <a:rPr lang="en-US" sz="3200" b="1" dirty="0" smtClean="0">
                <a:latin typeface="Arial"/>
                <a:cs typeface="Arial"/>
              </a:rPr>
              <a:t>words </a:t>
            </a:r>
            <a:r>
              <a:rPr lang="en-US" sz="3200" b="1" dirty="0">
                <a:latin typeface="Arial"/>
                <a:cs typeface="Arial"/>
              </a:rPr>
              <a:t>of Jesus </a:t>
            </a:r>
            <a:r>
              <a:rPr lang="en-US" sz="3200" b="1" dirty="0" smtClean="0">
                <a:latin typeface="Arial"/>
                <a:cs typeface="Arial"/>
              </a:rPr>
              <a:t>even as new </a:t>
            </a:r>
            <a:r>
              <a:rPr lang="en-US" sz="3200" b="1" dirty="0">
                <a:latin typeface="Arial"/>
                <a:cs typeface="Arial"/>
              </a:rPr>
              <a:t>believers </a:t>
            </a:r>
            <a:r>
              <a:rPr lang="en-US" sz="3200" b="1" dirty="0" smtClean="0">
                <a:latin typeface="Arial"/>
                <a:cs typeface="Arial"/>
              </a:rPr>
              <a:t>(20).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488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9574"/>
            <a:ext cx="8229600" cy="1077218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538163" indent="-538163" algn="l"/>
            <a:r>
              <a:rPr lang="en-US" sz="3200" b="1" dirty="0">
                <a:latin typeface="Arial"/>
                <a:ea typeface="+mn-ea"/>
                <a:cs typeface="Arial"/>
              </a:rPr>
              <a:t>II. </a:t>
            </a:r>
            <a:r>
              <a:rPr lang="en-US" sz="3200" b="1" dirty="0">
                <a:latin typeface="Arial"/>
                <a:ea typeface="+mn-ea"/>
                <a:cs typeface="Arial"/>
              </a:rPr>
              <a:t>Satan can destroy Christ’s family if he </a:t>
            </a:r>
            <a:r>
              <a:rPr lang="en-US" sz="3200" b="1" dirty="0" smtClean="0">
                <a:latin typeface="Arial"/>
                <a:ea typeface="+mn-ea"/>
                <a:cs typeface="Arial"/>
              </a:rPr>
              <a:t>can </a:t>
            </a:r>
            <a:r>
              <a:rPr lang="en-US" sz="3200" b="1" dirty="0">
                <a:latin typeface="Arial"/>
                <a:ea typeface="+mn-ea"/>
                <a:cs typeface="Arial"/>
              </a:rPr>
              <a:t>defeat </a:t>
            </a:r>
            <a:r>
              <a:rPr lang="en-US" sz="3200" b="1" dirty="0" smtClean="0">
                <a:latin typeface="Arial"/>
                <a:ea typeface="+mn-ea"/>
                <a:cs typeface="Arial"/>
              </a:rPr>
              <a:t>Christ (22-30)</a:t>
            </a:r>
            <a:r>
              <a:rPr lang="en-SG" sz="3200" b="1" dirty="0" smtClean="0">
                <a:latin typeface="Arial"/>
                <a:ea typeface="+mn-ea"/>
                <a:cs typeface="Arial"/>
              </a:rPr>
              <a:t>.</a:t>
            </a:r>
            <a:endParaRPr lang="en-SG" sz="3200" b="1" dirty="0">
              <a:latin typeface="Arial"/>
              <a:ea typeface="+mn-ea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938" y="1916832"/>
            <a:ext cx="7848872" cy="1569660"/>
          </a:xfrm>
          <a:noFill/>
        </p:spPr>
        <p:txBody>
          <a:bodyPr wrap="square" rtlCol="0">
            <a:spAutoFit/>
          </a:bodyPr>
          <a:lstStyle/>
          <a:p>
            <a:pPr marL="538163" indent="-538163">
              <a:buNone/>
            </a:pPr>
            <a:r>
              <a:rPr lang="en-US" b="1" dirty="0">
                <a:latin typeface="Arial"/>
                <a:cs typeface="Arial"/>
              </a:rPr>
              <a:t>A</a:t>
            </a:r>
            <a:r>
              <a:rPr lang="en-US" b="1" dirty="0">
                <a:latin typeface="Arial"/>
                <a:cs typeface="Arial"/>
              </a:rPr>
              <a:t>. </a:t>
            </a:r>
            <a:r>
              <a:rPr lang="en-US" b="1" dirty="0" smtClean="0">
                <a:latin typeface="Arial"/>
                <a:cs typeface="Arial"/>
              </a:rPr>
              <a:t>A true </a:t>
            </a:r>
            <a:r>
              <a:rPr lang="en-US" b="1" dirty="0">
                <a:latin typeface="Arial"/>
                <a:cs typeface="Arial"/>
              </a:rPr>
              <a:t>family </a:t>
            </a:r>
            <a:r>
              <a:rPr lang="en-US" b="1" dirty="0" smtClean="0">
                <a:latin typeface="Arial"/>
                <a:cs typeface="Arial"/>
              </a:rPr>
              <a:t>stays </a:t>
            </a:r>
            <a:r>
              <a:rPr lang="en-US" b="1" dirty="0">
                <a:latin typeface="Arial"/>
                <a:cs typeface="Arial"/>
              </a:rPr>
              <a:t>strong </a:t>
            </a:r>
            <a:r>
              <a:rPr lang="en-US" b="1" dirty="0" smtClean="0">
                <a:latin typeface="Arial"/>
                <a:cs typeface="Arial"/>
              </a:rPr>
              <a:t>by </a:t>
            </a:r>
            <a:r>
              <a:rPr lang="en-US" b="1" dirty="0">
                <a:latin typeface="Arial"/>
                <a:cs typeface="Arial"/>
              </a:rPr>
              <a:t>not </a:t>
            </a:r>
            <a:r>
              <a:rPr lang="en-US" b="1" dirty="0">
                <a:latin typeface="Arial"/>
                <a:cs typeface="Arial"/>
              </a:rPr>
              <a:t>          attacking </a:t>
            </a:r>
            <a:r>
              <a:rPr lang="en-US" b="1" dirty="0">
                <a:latin typeface="Arial"/>
                <a:cs typeface="Arial"/>
              </a:rPr>
              <a:t>their </a:t>
            </a:r>
            <a:r>
              <a:rPr lang="en-US" b="1" dirty="0">
                <a:latin typeface="Arial"/>
                <a:cs typeface="Arial"/>
              </a:rPr>
              <a:t>fellow </a:t>
            </a:r>
            <a:r>
              <a:rPr lang="en-US" b="1" dirty="0">
                <a:latin typeface="Arial"/>
                <a:cs typeface="Arial"/>
              </a:rPr>
              <a:t>believers </a:t>
            </a:r>
            <a:r>
              <a:rPr lang="en-US" b="1" dirty="0" smtClean="0">
                <a:latin typeface="Arial"/>
                <a:cs typeface="Arial"/>
              </a:rPr>
              <a:t>(22-26).  </a:t>
            </a:r>
            <a:endParaRPr lang="en-SG" b="1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8938" y="3933056"/>
            <a:ext cx="7927558" cy="206210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538163" indent="-538163">
              <a:spcBef>
                <a:spcPct val="20000"/>
              </a:spcBef>
              <a:buFont typeface="Arial" pitchFamily="34" charset="0"/>
              <a:buNone/>
              <a:defRPr sz="3200" b="1">
                <a:latin typeface="Arial"/>
                <a:cs typeface="Arial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 B. </a:t>
            </a:r>
            <a:r>
              <a:rPr lang="en-US" dirty="0"/>
              <a:t>The only way Satan </a:t>
            </a:r>
            <a:r>
              <a:rPr lang="en-US" dirty="0" smtClean="0"/>
              <a:t>can destroy </a:t>
            </a:r>
            <a:r>
              <a:rPr lang="en-US" dirty="0"/>
              <a:t>Christ's </a:t>
            </a:r>
            <a:r>
              <a:rPr lang="en-US" dirty="0" smtClean="0"/>
              <a:t>spiritual </a:t>
            </a:r>
            <a:r>
              <a:rPr lang="en-US" dirty="0"/>
              <a:t>family is by defeating Christ </a:t>
            </a:r>
            <a:r>
              <a:rPr lang="en-US" dirty="0" smtClean="0"/>
              <a:t>as defender </a:t>
            </a:r>
            <a:r>
              <a:rPr lang="en-US" dirty="0"/>
              <a:t>of the family </a:t>
            </a:r>
            <a:r>
              <a:rPr lang="en-US" dirty="0" smtClean="0"/>
              <a:t>(27-30).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98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53579"/>
            <a:ext cx="8229600" cy="1077218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538163" indent="-538163" algn="l"/>
            <a:r>
              <a:rPr lang="en-US" sz="3200" b="1" dirty="0">
                <a:latin typeface="Arial"/>
                <a:ea typeface="+mn-ea"/>
                <a:cs typeface="Arial"/>
              </a:rPr>
              <a:t>III. </a:t>
            </a:r>
            <a:r>
              <a:rPr lang="en-US" sz="3200" b="1" dirty="0">
                <a:latin typeface="Arial"/>
                <a:ea typeface="+mn-ea"/>
                <a:cs typeface="Arial"/>
              </a:rPr>
              <a:t>Believers can be sure </a:t>
            </a:r>
            <a:r>
              <a:rPr lang="en-US" sz="3200" b="1" dirty="0" smtClean="0">
                <a:latin typeface="Arial"/>
                <a:ea typeface="+mn-ea"/>
                <a:cs typeface="Arial"/>
              </a:rPr>
              <a:t>that they </a:t>
            </a:r>
            <a:r>
              <a:rPr lang="en-US" sz="3200" b="1" dirty="0">
                <a:latin typeface="Arial"/>
                <a:ea typeface="+mn-ea"/>
                <a:cs typeface="Arial"/>
              </a:rPr>
              <a:t>belong to </a:t>
            </a:r>
            <a:r>
              <a:rPr lang="en-US" sz="3200" b="1" dirty="0" smtClean="0">
                <a:latin typeface="Arial"/>
                <a:ea typeface="+mn-ea"/>
                <a:cs typeface="Arial"/>
              </a:rPr>
              <a:t>Christ’s family (31-33).</a:t>
            </a:r>
            <a:endParaRPr lang="en-SG" sz="3200" b="1" dirty="0">
              <a:latin typeface="Arial"/>
              <a:ea typeface="+mn-ea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052322"/>
            <a:ext cx="7560840" cy="1569660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538163" indent="-538163">
              <a:buNone/>
            </a:pPr>
            <a:r>
              <a:rPr lang="en-US" b="1" dirty="0">
                <a:latin typeface="Arial"/>
                <a:cs typeface="Arial"/>
              </a:rPr>
              <a:t>A. </a:t>
            </a:r>
            <a:r>
              <a:rPr lang="en-US" b="1" dirty="0">
                <a:latin typeface="Arial"/>
                <a:cs typeface="Arial"/>
              </a:rPr>
              <a:t>Only </a:t>
            </a:r>
            <a:r>
              <a:rPr lang="en-US" b="1" dirty="0">
                <a:latin typeface="Arial"/>
                <a:cs typeface="Arial"/>
              </a:rPr>
              <a:t>true believers will enjoy the privilege to </a:t>
            </a:r>
            <a:r>
              <a:rPr lang="en-US" b="1" dirty="0">
                <a:latin typeface="Arial"/>
                <a:cs typeface="Arial"/>
              </a:rPr>
              <a:t>be Christ's </a:t>
            </a:r>
            <a:r>
              <a:rPr lang="en-US" b="1" dirty="0">
                <a:latin typeface="Arial"/>
                <a:cs typeface="Arial"/>
              </a:rPr>
              <a:t>family </a:t>
            </a:r>
            <a:r>
              <a:rPr lang="en-US" b="1" dirty="0" smtClean="0">
                <a:latin typeface="Arial"/>
                <a:cs typeface="Arial"/>
              </a:rPr>
              <a:t>members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(31-32).</a:t>
            </a:r>
            <a:endParaRPr lang="en-SG" b="1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3933056"/>
            <a:ext cx="7344816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538163" indent="-538163">
              <a:spcBef>
                <a:spcPct val="20000"/>
              </a:spcBef>
              <a:buFont typeface="Arial" pitchFamily="34" charset="0"/>
              <a:buNone/>
              <a:defRPr sz="3200" b="1">
                <a:latin typeface="Arial"/>
                <a:cs typeface="Arial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B. </a:t>
            </a:r>
            <a:r>
              <a:rPr lang="en-US" dirty="0"/>
              <a:t>True believers will do the will of the </a:t>
            </a:r>
            <a:r>
              <a:rPr lang="en-US" dirty="0" smtClean="0"/>
              <a:t>Father </a:t>
            </a:r>
            <a:r>
              <a:rPr lang="en-US" dirty="0"/>
              <a:t>which is believing in Jesus and </a:t>
            </a:r>
            <a:r>
              <a:rPr lang="en-US" dirty="0" smtClean="0"/>
              <a:t>His </a:t>
            </a:r>
            <a:r>
              <a:rPr lang="en-US" dirty="0"/>
              <a:t>teachings </a:t>
            </a:r>
            <a:r>
              <a:rPr lang="en-US" dirty="0" smtClean="0"/>
              <a:t>(33</a:t>
            </a:r>
            <a:r>
              <a:rPr lang="en-US" dirty="0"/>
              <a:t>-35).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333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86800" cy="936104"/>
          </a:xfrm>
        </p:spPr>
        <p:txBody>
          <a:bodyPr>
            <a:normAutofit/>
          </a:bodyPr>
          <a:lstStyle/>
          <a:p>
            <a:r>
              <a:rPr lang="en-SG" sz="4000" b="1" dirty="0" smtClean="0"/>
              <a:t>Conclusion </a:t>
            </a:r>
            <a:endParaRPr lang="en-S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176802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538163" indent="-538163">
              <a:buNone/>
            </a:pPr>
            <a:r>
              <a:rPr lang="en-US" sz="2800" b="1" dirty="0" smtClean="0">
                <a:latin typeface="Arial"/>
                <a:cs typeface="Arial"/>
              </a:rPr>
              <a:t>1.	We are not Christ’s family </a:t>
            </a:r>
            <a:r>
              <a:rPr lang="en-US" sz="2800" b="1" dirty="0">
                <a:latin typeface="Arial"/>
                <a:cs typeface="Arial"/>
              </a:rPr>
              <a:t>members </a:t>
            </a:r>
            <a:r>
              <a:rPr lang="en-US" sz="2800" b="1" dirty="0" smtClean="0">
                <a:latin typeface="Arial"/>
                <a:cs typeface="Arial"/>
              </a:rPr>
              <a:t>on our </a:t>
            </a:r>
            <a:r>
              <a:rPr lang="en-US" sz="2800" b="1" dirty="0">
                <a:latin typeface="Arial"/>
                <a:cs typeface="Arial"/>
              </a:rPr>
              <a:t>own </a:t>
            </a:r>
            <a:r>
              <a:rPr lang="en-US" sz="2800" b="1" dirty="0" smtClean="0">
                <a:latin typeface="Arial"/>
                <a:cs typeface="Arial"/>
              </a:rPr>
              <a:t>terms </a:t>
            </a:r>
            <a:r>
              <a:rPr lang="en-US" sz="2800" b="1" dirty="0">
                <a:latin typeface="Arial"/>
                <a:cs typeface="Arial"/>
              </a:rPr>
              <a:t>and </a:t>
            </a:r>
            <a:r>
              <a:rPr lang="en-US" sz="2800" b="1" dirty="0" smtClean="0">
                <a:latin typeface="Arial"/>
                <a:cs typeface="Arial"/>
              </a:rPr>
              <a:t>conditions</a:t>
            </a:r>
            <a:r>
              <a:rPr lang="en-US" sz="2800" b="1" dirty="0">
                <a:latin typeface="Arial"/>
                <a:cs typeface="Arial"/>
              </a:rPr>
              <a:t>. </a:t>
            </a:r>
            <a:endParaRPr lang="en-US" sz="2800" b="1" dirty="0">
              <a:latin typeface="Arial"/>
              <a:cs typeface="Arial"/>
            </a:endParaRPr>
          </a:p>
          <a:p>
            <a:pPr marL="538163" indent="-538163">
              <a:buNone/>
            </a:pPr>
            <a:r>
              <a:rPr lang="en-US" sz="2800" b="1" dirty="0">
                <a:latin typeface="Arial"/>
                <a:cs typeface="Arial"/>
              </a:rPr>
              <a:t> </a:t>
            </a:r>
            <a:endParaRPr lang="en-SG" sz="2800" b="1" dirty="0">
              <a:latin typeface="Arial"/>
              <a:cs typeface="Arial"/>
            </a:endParaRPr>
          </a:p>
          <a:p>
            <a:pPr marL="538163" indent="-538163">
              <a:buNone/>
            </a:pPr>
            <a:r>
              <a:rPr lang="en-US" sz="2800" b="1" dirty="0">
                <a:latin typeface="Arial"/>
                <a:cs typeface="Arial"/>
              </a:rPr>
              <a:t>2</a:t>
            </a:r>
            <a:r>
              <a:rPr lang="en-US" sz="2800" b="1" dirty="0" smtClean="0">
                <a:latin typeface="Arial"/>
                <a:cs typeface="Arial"/>
              </a:rPr>
              <a:t>.	Today </a:t>
            </a:r>
            <a:r>
              <a:rPr lang="en-US" sz="2800" b="1" dirty="0">
                <a:latin typeface="Arial"/>
                <a:cs typeface="Arial"/>
              </a:rPr>
              <a:t>it is still challenging to believe and follow </a:t>
            </a:r>
            <a:r>
              <a:rPr lang="en-US" sz="2800" b="1" dirty="0" smtClean="0">
                <a:latin typeface="Arial"/>
                <a:cs typeface="Arial"/>
              </a:rPr>
              <a:t>Jesus </a:t>
            </a:r>
            <a:r>
              <a:rPr lang="en-US" sz="2800" b="1" dirty="0">
                <a:latin typeface="Arial"/>
                <a:cs typeface="Arial"/>
              </a:rPr>
              <a:t>as it seems </a:t>
            </a:r>
            <a:r>
              <a:rPr lang="en-US" sz="2800" b="1" dirty="0" smtClean="0">
                <a:latin typeface="Arial"/>
                <a:cs typeface="Arial"/>
              </a:rPr>
              <a:t>foolish </a:t>
            </a:r>
            <a:r>
              <a:rPr lang="en-US" sz="2800" b="1" dirty="0">
                <a:latin typeface="Arial"/>
                <a:cs typeface="Arial"/>
              </a:rPr>
              <a:t>in the eyes of </a:t>
            </a:r>
            <a:r>
              <a:rPr lang="en-US" sz="2800" b="1" dirty="0" smtClean="0">
                <a:latin typeface="Arial"/>
                <a:cs typeface="Arial"/>
              </a:rPr>
              <a:t>others. True </a:t>
            </a:r>
            <a:r>
              <a:rPr lang="en-US" sz="2800" b="1" dirty="0">
                <a:latin typeface="Arial"/>
                <a:cs typeface="Arial"/>
              </a:rPr>
              <a:t>f</a:t>
            </a:r>
            <a:r>
              <a:rPr lang="en-US" sz="2800" b="1" dirty="0" smtClean="0">
                <a:latin typeface="Arial"/>
                <a:cs typeface="Arial"/>
              </a:rPr>
              <a:t>amily </a:t>
            </a:r>
            <a:r>
              <a:rPr lang="en-US" sz="2800" b="1" dirty="0">
                <a:latin typeface="Arial"/>
                <a:cs typeface="Arial"/>
              </a:rPr>
              <a:t>members of Christ will always believe and follow Him </a:t>
            </a:r>
            <a:r>
              <a:rPr lang="en-US" sz="2800" b="1" dirty="0" smtClean="0">
                <a:latin typeface="Arial"/>
                <a:cs typeface="Arial"/>
              </a:rPr>
              <a:t>though </a:t>
            </a:r>
            <a:r>
              <a:rPr lang="en-US" sz="2800" b="1" dirty="0">
                <a:latin typeface="Arial"/>
                <a:cs typeface="Arial"/>
              </a:rPr>
              <a:t>it </a:t>
            </a:r>
            <a:r>
              <a:rPr lang="en-US" sz="2800" b="1" dirty="0">
                <a:latin typeface="Arial"/>
                <a:cs typeface="Arial"/>
              </a:rPr>
              <a:t>may seem to be foolish thing to do. </a:t>
            </a:r>
            <a:endParaRPr lang="en-US" sz="2800" b="1" dirty="0">
              <a:latin typeface="Arial"/>
              <a:cs typeface="Arial"/>
            </a:endParaRPr>
          </a:p>
          <a:p>
            <a:pPr marL="538163" indent="-538163">
              <a:buNone/>
            </a:pPr>
            <a:endParaRPr lang="en-SG" sz="2800" b="1" dirty="0">
              <a:latin typeface="Arial"/>
              <a:cs typeface="Arial"/>
            </a:endParaRPr>
          </a:p>
          <a:p>
            <a:pPr marL="538163" indent="-538163">
              <a:buNone/>
            </a:pPr>
            <a:r>
              <a:rPr lang="en-US" sz="2800" b="1" dirty="0">
                <a:latin typeface="Arial"/>
                <a:cs typeface="Arial"/>
              </a:rPr>
              <a:t>3. </a:t>
            </a:r>
            <a:r>
              <a:rPr lang="en-US" sz="2800" b="1" dirty="0">
                <a:latin typeface="Arial"/>
                <a:cs typeface="Arial"/>
              </a:rPr>
              <a:t>What </a:t>
            </a:r>
            <a:r>
              <a:rPr lang="en-US" sz="2800" b="1" dirty="0" smtClean="0">
                <a:latin typeface="Arial"/>
                <a:cs typeface="Arial"/>
              </a:rPr>
              <a:t>challenges do you face </a:t>
            </a:r>
            <a:r>
              <a:rPr lang="en-US" sz="2800" b="1" dirty="0">
                <a:latin typeface="Arial"/>
                <a:cs typeface="Arial"/>
              </a:rPr>
              <a:t>from believing and following Jesus all the way</a:t>
            </a:r>
            <a:r>
              <a:rPr lang="en-US" sz="2800" b="1" dirty="0" smtClean="0">
                <a:latin typeface="Arial"/>
                <a:cs typeface="Arial"/>
              </a:rPr>
              <a:t>?</a:t>
            </a:r>
            <a:endParaRPr lang="en-SG" sz="2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202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0" y="1417638"/>
            <a:ext cx="2678874" cy="2522151"/>
          </a:xfrm>
        </p:spPr>
        <p:txBody>
          <a:bodyPr/>
          <a:lstStyle/>
          <a:p>
            <a:pPr algn="r"/>
            <a:r>
              <a:rPr lang="en-US" dirty="0" smtClean="0"/>
              <a:t>Black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121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bit">
  <a:themeElements>
    <a:clrScheme name="Orbit 1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333CC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ADE2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1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3333CC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ADE2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277</Words>
  <Application>Microsoft Macintosh PowerPoint</Application>
  <PresentationFormat>On-screen Show (4:3)</PresentationFormat>
  <Paragraphs>33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Orbit</vt:lpstr>
      <vt:lpstr>The True Family Members of Jesus Mark 3:20-35</vt:lpstr>
      <vt:lpstr>PowerPoint Presentation</vt:lpstr>
      <vt:lpstr>Jesus asked, “Who are my mother and brothers?” </vt:lpstr>
      <vt:lpstr>PowerPoint Presentation</vt:lpstr>
      <vt:lpstr>I. Christ’s true family members follow him (3:20-21)</vt:lpstr>
      <vt:lpstr>II. Satan can destroy Christ’s family if he can defeat Christ (22-30).</vt:lpstr>
      <vt:lpstr>III. Believers can be sure that they belong to Christ’s family (31-33).</vt:lpstr>
      <vt:lpstr>Conclusion </vt:lpstr>
      <vt:lpstr>Black</vt:lpstr>
      <vt:lpstr>NT Sermons link at biblestudydownloads.com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True Family Members of Jesus Mark 3:20-35</dc:title>
  <dc:creator>tamkitam</dc:creator>
  <cp:lastModifiedBy>Rick Griffith</cp:lastModifiedBy>
  <cp:revision>21</cp:revision>
  <cp:lastPrinted>2013-03-05T08:55:35Z</cp:lastPrinted>
  <dcterms:created xsi:type="dcterms:W3CDTF">2013-03-05T06:48:35Z</dcterms:created>
  <dcterms:modified xsi:type="dcterms:W3CDTF">2015-09-20T04:07:58Z</dcterms:modified>
</cp:coreProperties>
</file>